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1" r:id="rId4"/>
    <p:sldId id="260" r:id="rId5"/>
    <p:sldId id="259" r:id="rId6"/>
    <p:sldId id="256" r:id="rId7"/>
    <p:sldId id="258" r:id="rId8"/>
    <p:sldId id="257" r:id="rId9"/>
  </p:sldIdLst>
  <p:sldSz cx="6080125" cy="4052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C"/>
    <a:srgbClr val="37387E"/>
    <a:srgbClr val="181447"/>
    <a:srgbClr val="18141D"/>
    <a:srgbClr val="000029"/>
    <a:srgbClr val="F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1"/>
    <p:restoredTop sz="96327"/>
  </p:normalViewPr>
  <p:slideViewPr>
    <p:cSldViewPr snapToGrid="0" snapToObjects="1">
      <p:cViewPr varScale="1">
        <p:scale>
          <a:sx n="178" d="100"/>
          <a:sy n="178" d="100"/>
        </p:scale>
        <p:origin x="16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010" y="663286"/>
            <a:ext cx="5168106" cy="1411005"/>
          </a:xfrm>
        </p:spPr>
        <p:txBody>
          <a:bodyPr anchor="b"/>
          <a:lstStyle>
            <a:lvl1pPr algn="ctr">
              <a:defRPr sz="354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016" y="2128705"/>
            <a:ext cx="4560094" cy="978509"/>
          </a:xfrm>
        </p:spPr>
        <p:txBody>
          <a:bodyPr/>
          <a:lstStyle>
            <a:lvl1pPr marL="0" indent="0" algn="ctr">
              <a:buNone/>
              <a:defRPr sz="1418"/>
            </a:lvl1pPr>
            <a:lvl2pPr marL="270205" indent="0" algn="ctr">
              <a:buNone/>
              <a:defRPr sz="1182"/>
            </a:lvl2pPr>
            <a:lvl3pPr marL="540410" indent="0" algn="ctr">
              <a:buNone/>
              <a:defRPr sz="1064"/>
            </a:lvl3pPr>
            <a:lvl4pPr marL="810616" indent="0" algn="ctr">
              <a:buNone/>
              <a:defRPr sz="946"/>
            </a:lvl4pPr>
            <a:lvl5pPr marL="1080821" indent="0" algn="ctr">
              <a:buNone/>
              <a:defRPr sz="946"/>
            </a:lvl5pPr>
            <a:lvl6pPr marL="1351026" indent="0" algn="ctr">
              <a:buNone/>
              <a:defRPr sz="946"/>
            </a:lvl6pPr>
            <a:lvl7pPr marL="1621231" indent="0" algn="ctr">
              <a:buNone/>
              <a:defRPr sz="946"/>
            </a:lvl7pPr>
            <a:lvl8pPr marL="1891436" indent="0" algn="ctr">
              <a:buNone/>
              <a:defRPr sz="946"/>
            </a:lvl8pPr>
            <a:lvl9pPr marL="2161642" indent="0" algn="ctr">
              <a:buNone/>
              <a:defRPr sz="9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58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937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51090" y="215779"/>
            <a:ext cx="1311027" cy="34346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009" y="215779"/>
            <a:ext cx="3857079" cy="343463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302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70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42" y="1010408"/>
            <a:ext cx="5244108" cy="1685889"/>
          </a:xfrm>
        </p:spPr>
        <p:txBody>
          <a:bodyPr anchor="b"/>
          <a:lstStyle>
            <a:lvl1pPr>
              <a:defRPr sz="354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42" y="2712246"/>
            <a:ext cx="5244108" cy="886569"/>
          </a:xfrm>
        </p:spPr>
        <p:txBody>
          <a:bodyPr/>
          <a:lstStyle>
            <a:lvl1pPr marL="0" indent="0">
              <a:buNone/>
              <a:defRPr sz="1418">
                <a:solidFill>
                  <a:schemeClr val="tx1"/>
                </a:solidFill>
              </a:defRPr>
            </a:lvl1pPr>
            <a:lvl2pPr marL="270205" indent="0">
              <a:buNone/>
              <a:defRPr sz="1182">
                <a:solidFill>
                  <a:schemeClr val="tx1">
                    <a:tint val="75000"/>
                  </a:schemeClr>
                </a:solidFill>
              </a:defRPr>
            </a:lvl2pPr>
            <a:lvl3pPr marL="540410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3pPr>
            <a:lvl4pPr marL="810616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4pPr>
            <a:lvl5pPr marL="1080821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5pPr>
            <a:lvl6pPr marL="1351026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6pPr>
            <a:lvl7pPr marL="1621231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7pPr>
            <a:lvl8pPr marL="1891436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8pPr>
            <a:lvl9pPr marL="2161642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385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009" y="1078894"/>
            <a:ext cx="2584053" cy="257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8063" y="1078894"/>
            <a:ext cx="2584053" cy="257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618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00" y="215780"/>
            <a:ext cx="5244108" cy="78337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01" y="993521"/>
            <a:ext cx="2572177" cy="486909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70205" indent="0">
              <a:buNone/>
              <a:defRPr sz="1182" b="1"/>
            </a:lvl2pPr>
            <a:lvl3pPr marL="540410" indent="0">
              <a:buNone/>
              <a:defRPr sz="1064" b="1"/>
            </a:lvl3pPr>
            <a:lvl4pPr marL="810616" indent="0">
              <a:buNone/>
              <a:defRPr sz="946" b="1"/>
            </a:lvl4pPr>
            <a:lvl5pPr marL="1080821" indent="0">
              <a:buNone/>
              <a:defRPr sz="946" b="1"/>
            </a:lvl5pPr>
            <a:lvl6pPr marL="1351026" indent="0">
              <a:buNone/>
              <a:defRPr sz="946" b="1"/>
            </a:lvl6pPr>
            <a:lvl7pPr marL="1621231" indent="0">
              <a:buNone/>
              <a:defRPr sz="946" b="1"/>
            </a:lvl7pPr>
            <a:lvl8pPr marL="1891436" indent="0">
              <a:buNone/>
              <a:defRPr sz="946" b="1"/>
            </a:lvl8pPr>
            <a:lvl9pPr marL="2161642" indent="0">
              <a:buNone/>
              <a:defRPr sz="9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01" y="1480430"/>
            <a:ext cx="2572177" cy="2177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78064" y="993521"/>
            <a:ext cx="2584845" cy="486909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70205" indent="0">
              <a:buNone/>
              <a:defRPr sz="1182" b="1"/>
            </a:lvl2pPr>
            <a:lvl3pPr marL="540410" indent="0">
              <a:buNone/>
              <a:defRPr sz="1064" b="1"/>
            </a:lvl3pPr>
            <a:lvl4pPr marL="810616" indent="0">
              <a:buNone/>
              <a:defRPr sz="946" b="1"/>
            </a:lvl4pPr>
            <a:lvl5pPr marL="1080821" indent="0">
              <a:buNone/>
              <a:defRPr sz="946" b="1"/>
            </a:lvl5pPr>
            <a:lvl6pPr marL="1351026" indent="0">
              <a:buNone/>
              <a:defRPr sz="946" b="1"/>
            </a:lvl6pPr>
            <a:lvl7pPr marL="1621231" indent="0">
              <a:buNone/>
              <a:defRPr sz="946" b="1"/>
            </a:lvl7pPr>
            <a:lvl8pPr marL="1891436" indent="0">
              <a:buNone/>
              <a:defRPr sz="946" b="1"/>
            </a:lvl8pPr>
            <a:lvl9pPr marL="2161642" indent="0">
              <a:buNone/>
              <a:defRPr sz="9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78064" y="1480430"/>
            <a:ext cx="2584845" cy="2177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511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4149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438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00" y="270192"/>
            <a:ext cx="1960999" cy="945674"/>
          </a:xfrm>
        </p:spPr>
        <p:txBody>
          <a:bodyPr anchor="b"/>
          <a:lstStyle>
            <a:lvl1pPr>
              <a:defRPr sz="18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845" y="583542"/>
            <a:ext cx="3078063" cy="2880177"/>
          </a:xfrm>
        </p:spPr>
        <p:txBody>
          <a:bodyPr/>
          <a:lstStyle>
            <a:lvl1pPr>
              <a:defRPr sz="1891"/>
            </a:lvl1pPr>
            <a:lvl2pPr>
              <a:defRPr sz="1655"/>
            </a:lvl2pPr>
            <a:lvl3pPr>
              <a:defRPr sz="1418"/>
            </a:lvl3pPr>
            <a:lvl4pPr>
              <a:defRPr sz="1182"/>
            </a:lvl4pPr>
            <a:lvl5pPr>
              <a:defRPr sz="1182"/>
            </a:lvl5pPr>
            <a:lvl6pPr>
              <a:defRPr sz="1182"/>
            </a:lvl6pPr>
            <a:lvl7pPr>
              <a:defRPr sz="1182"/>
            </a:lvl7pPr>
            <a:lvl8pPr>
              <a:defRPr sz="1182"/>
            </a:lvl8pPr>
            <a:lvl9pPr>
              <a:defRPr sz="118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00" y="1215866"/>
            <a:ext cx="1960999" cy="2252543"/>
          </a:xfrm>
        </p:spPr>
        <p:txBody>
          <a:bodyPr/>
          <a:lstStyle>
            <a:lvl1pPr marL="0" indent="0">
              <a:buNone/>
              <a:defRPr sz="946"/>
            </a:lvl1pPr>
            <a:lvl2pPr marL="270205" indent="0">
              <a:buNone/>
              <a:defRPr sz="827"/>
            </a:lvl2pPr>
            <a:lvl3pPr marL="540410" indent="0">
              <a:buNone/>
              <a:defRPr sz="709"/>
            </a:lvl3pPr>
            <a:lvl4pPr marL="810616" indent="0">
              <a:buNone/>
              <a:defRPr sz="591"/>
            </a:lvl4pPr>
            <a:lvl5pPr marL="1080821" indent="0">
              <a:buNone/>
              <a:defRPr sz="591"/>
            </a:lvl5pPr>
            <a:lvl6pPr marL="1351026" indent="0">
              <a:buNone/>
              <a:defRPr sz="591"/>
            </a:lvl6pPr>
            <a:lvl7pPr marL="1621231" indent="0">
              <a:buNone/>
              <a:defRPr sz="591"/>
            </a:lvl7pPr>
            <a:lvl8pPr marL="1891436" indent="0">
              <a:buNone/>
              <a:defRPr sz="591"/>
            </a:lvl8pPr>
            <a:lvl9pPr marL="2161642" indent="0">
              <a:buNone/>
              <a:defRPr sz="59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21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00" y="270192"/>
            <a:ext cx="1960999" cy="945674"/>
          </a:xfrm>
        </p:spPr>
        <p:txBody>
          <a:bodyPr anchor="b"/>
          <a:lstStyle>
            <a:lvl1pPr>
              <a:defRPr sz="18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4845" y="583542"/>
            <a:ext cx="3078063" cy="2880177"/>
          </a:xfrm>
        </p:spPr>
        <p:txBody>
          <a:bodyPr anchor="t"/>
          <a:lstStyle>
            <a:lvl1pPr marL="0" indent="0">
              <a:buNone/>
              <a:defRPr sz="1891"/>
            </a:lvl1pPr>
            <a:lvl2pPr marL="270205" indent="0">
              <a:buNone/>
              <a:defRPr sz="1655"/>
            </a:lvl2pPr>
            <a:lvl3pPr marL="540410" indent="0">
              <a:buNone/>
              <a:defRPr sz="1418"/>
            </a:lvl3pPr>
            <a:lvl4pPr marL="810616" indent="0">
              <a:buNone/>
              <a:defRPr sz="1182"/>
            </a:lvl4pPr>
            <a:lvl5pPr marL="1080821" indent="0">
              <a:buNone/>
              <a:defRPr sz="1182"/>
            </a:lvl5pPr>
            <a:lvl6pPr marL="1351026" indent="0">
              <a:buNone/>
              <a:defRPr sz="1182"/>
            </a:lvl6pPr>
            <a:lvl7pPr marL="1621231" indent="0">
              <a:buNone/>
              <a:defRPr sz="1182"/>
            </a:lvl7pPr>
            <a:lvl8pPr marL="1891436" indent="0">
              <a:buNone/>
              <a:defRPr sz="1182"/>
            </a:lvl8pPr>
            <a:lvl9pPr marL="2161642" indent="0">
              <a:buNone/>
              <a:defRPr sz="118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800" y="1215866"/>
            <a:ext cx="1960999" cy="2252543"/>
          </a:xfrm>
        </p:spPr>
        <p:txBody>
          <a:bodyPr/>
          <a:lstStyle>
            <a:lvl1pPr marL="0" indent="0">
              <a:buNone/>
              <a:defRPr sz="946"/>
            </a:lvl1pPr>
            <a:lvl2pPr marL="270205" indent="0">
              <a:buNone/>
              <a:defRPr sz="827"/>
            </a:lvl2pPr>
            <a:lvl3pPr marL="540410" indent="0">
              <a:buNone/>
              <a:defRPr sz="709"/>
            </a:lvl3pPr>
            <a:lvl4pPr marL="810616" indent="0">
              <a:buNone/>
              <a:defRPr sz="591"/>
            </a:lvl4pPr>
            <a:lvl5pPr marL="1080821" indent="0">
              <a:buNone/>
              <a:defRPr sz="591"/>
            </a:lvl5pPr>
            <a:lvl6pPr marL="1351026" indent="0">
              <a:buNone/>
              <a:defRPr sz="591"/>
            </a:lvl6pPr>
            <a:lvl7pPr marL="1621231" indent="0">
              <a:buNone/>
              <a:defRPr sz="591"/>
            </a:lvl7pPr>
            <a:lvl8pPr marL="1891436" indent="0">
              <a:buNone/>
              <a:defRPr sz="591"/>
            </a:lvl8pPr>
            <a:lvl9pPr marL="2161642" indent="0">
              <a:buNone/>
              <a:defRPr sz="59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5633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009" y="215780"/>
            <a:ext cx="5244108" cy="783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009" y="1078894"/>
            <a:ext cx="5244108" cy="257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009" y="3756428"/>
            <a:ext cx="1368028" cy="21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80BF-E304-8E47-BAC9-EA3F4D257D6A}" type="datetimeFigureOut">
              <a:rPr lang="en-DK" smtClean="0"/>
              <a:t>02/07/2022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4042" y="3756428"/>
            <a:ext cx="2052042" cy="21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4088" y="3756428"/>
            <a:ext cx="1368028" cy="21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C32-9EB1-424F-88FE-00778FFF3A4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088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41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103" indent="-135103" algn="l" defTabSz="540410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1pPr>
      <a:lvl2pPr marL="405308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675513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3pPr>
      <a:lvl4pPr marL="945718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215923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486129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756334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2026539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296744" indent="-135103" algn="l" defTabSz="540410" rtl="0" eaLnBrk="1" latinLnBrk="0" hangingPunct="1">
        <a:lnSpc>
          <a:spcPct val="90000"/>
        </a:lnSpc>
        <a:spcBef>
          <a:spcPts val="296"/>
        </a:spcBef>
        <a:buFont typeface="Arial" panose="020B0604020202020204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70205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40410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10616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80821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51026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21231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91436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61642" algn="l" defTabSz="540410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7720DF8-B80B-4905-AA62-D6B24AD437E4}"/>
              </a:ext>
            </a:extLst>
          </p:cNvPr>
          <p:cNvSpPr txBox="1"/>
          <p:nvPr/>
        </p:nvSpPr>
        <p:spPr>
          <a:xfrm>
            <a:off x="0" y="7173"/>
            <a:ext cx="3194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Montserrat" panose="00000500000000000000" pitchFamily="2" charset="0"/>
              </a:rPr>
              <a:t>Vejledning til skabeloner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85814FC-D797-433C-9251-6A16CC4C2493}"/>
              </a:ext>
            </a:extLst>
          </p:cNvPr>
          <p:cNvSpPr txBox="1"/>
          <p:nvPr/>
        </p:nvSpPr>
        <p:spPr>
          <a:xfrm>
            <a:off x="79533" y="284172"/>
            <a:ext cx="5272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Montserrat" panose="00000500000000000000" pitchFamily="2" charset="0"/>
              </a:rPr>
              <a:t>Når denne rektangulære (bred) skabelon er klar til offentliggørelse skal: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Alle elementer ”grupperes”, og gemmes som et billede i JPEG-format. (Højreklik på det grupperede element.)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Og dette JPEG-billede skal (</a:t>
            </a:r>
            <a:r>
              <a:rPr lang="da-DK" sz="800" dirty="0" err="1">
                <a:latin typeface="Montserrat" panose="00000500000000000000" pitchFamily="2" charset="0"/>
              </a:rPr>
              <a:t>f.eks</a:t>
            </a:r>
            <a:r>
              <a:rPr lang="da-DK" sz="800" dirty="0">
                <a:latin typeface="Montserrat" panose="00000500000000000000" pitchFamily="2" charset="0"/>
              </a:rPr>
              <a:t> via Windows Paint) nedskalleres til 1200 x 800 pixels for at passe til LinkedIn format.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Den font vi benytter er:</a:t>
            </a:r>
            <a:br>
              <a:rPr lang="da-DK" sz="800" dirty="0">
                <a:latin typeface="Montserrat" panose="00000500000000000000" pitchFamily="2" charset="0"/>
              </a:rPr>
            </a:br>
            <a:r>
              <a:rPr lang="da-DK" sz="800" dirty="0" err="1">
                <a:latin typeface="Montserrat" panose="00000500000000000000" pitchFamily="2" charset="0"/>
              </a:rPr>
              <a:t>Monserrat</a:t>
            </a:r>
            <a:r>
              <a:rPr lang="da-DK" sz="800" dirty="0">
                <a:latin typeface="Montserrat" panose="00000500000000000000" pitchFamily="2" charset="0"/>
              </a:rPr>
              <a:t> – </a:t>
            </a:r>
            <a:r>
              <a:rPr lang="da-DK" sz="800" dirty="0" err="1">
                <a:latin typeface="Montserrat" panose="00000500000000000000" pitchFamily="2" charset="0"/>
              </a:rPr>
              <a:t>skriftypen</a:t>
            </a:r>
            <a:r>
              <a:rPr lang="da-DK" sz="800" dirty="0">
                <a:latin typeface="Montserrat" panose="00000500000000000000" pitchFamily="2" charset="0"/>
              </a:rPr>
              <a:t> findes i Microsoft Office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1D797CB-9093-4FBA-A360-057A8510AD72}"/>
              </a:ext>
            </a:extLst>
          </p:cNvPr>
          <p:cNvSpPr txBox="1"/>
          <p:nvPr/>
        </p:nvSpPr>
        <p:spPr>
          <a:xfrm>
            <a:off x="345281" y="1640745"/>
            <a:ext cx="4872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latin typeface="Montserrat" panose="00000500000000000000" pitchFamily="2" charset="0"/>
              </a:rPr>
              <a:t>Faste billede elementer er: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Bagerst baggrundsfarve mørk blå, RGB: 0,0,60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Baggrundsbillede, der fylder hele feltet, transparens 40%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Ovenpå </a:t>
            </a:r>
            <a:r>
              <a:rPr lang="da-DK" sz="800" dirty="0" err="1">
                <a:latin typeface="Montserrat" panose="00000500000000000000" pitchFamily="2" charset="0"/>
              </a:rPr>
              <a:t>Logo:uendelighedstegnet</a:t>
            </a:r>
            <a:r>
              <a:rPr lang="da-DK" sz="800" dirty="0">
                <a:latin typeface="Montserrat" panose="00000500000000000000" pitchFamily="2" charset="0"/>
              </a:rPr>
              <a:t>, RGB:24,20,70, transparens 40%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Ovenpå Logo (hvid bund) med orange kryds RGB: 255, 126,0</a:t>
            </a:r>
          </a:p>
          <a:p>
            <a:pPr marL="228600" indent="-228600">
              <a:buAutoNum type="arabicPeriod"/>
            </a:pPr>
            <a:r>
              <a:rPr lang="da-DK" sz="800" dirty="0">
                <a:latin typeface="Montserrat" panose="00000500000000000000" pitchFamily="2" charset="0"/>
              </a:rPr>
              <a:t>Ovenpå foretrukket toptekst: Din fremtid. Vores samfund. Bæredygtig Ledelse</a:t>
            </a:r>
          </a:p>
          <a:p>
            <a:endParaRPr lang="da-DK" sz="800" dirty="0">
              <a:latin typeface="Montserrat" panose="00000500000000000000" pitchFamily="2" charset="0"/>
            </a:endParaRPr>
          </a:p>
          <a:p>
            <a:r>
              <a:rPr lang="da-DK" sz="800" dirty="0">
                <a:latin typeface="Montserrat" panose="00000500000000000000" pitchFamily="2" charset="0"/>
              </a:rPr>
              <a:t>Start din Power Point og træk en skabelon ind du synes om, benyt den som baggrund, hvor du selv kan lægge tekst ind ovenpå.</a:t>
            </a:r>
          </a:p>
          <a:p>
            <a:endParaRPr lang="da-DK" sz="800" dirty="0">
              <a:latin typeface="Montserrat" panose="00000500000000000000" pitchFamily="2" charset="0"/>
            </a:endParaRPr>
          </a:p>
          <a:p>
            <a:r>
              <a:rPr lang="da-DK" sz="800" dirty="0">
                <a:latin typeface="Montserrat" panose="00000500000000000000" pitchFamily="2" charset="0"/>
              </a:rPr>
              <a:t>Og så er det op til dig som kandidat at skrive dét du vil arbejde for.</a:t>
            </a:r>
          </a:p>
          <a:p>
            <a:endParaRPr lang="da-DK" sz="800" dirty="0">
              <a:latin typeface="Montserrat" panose="00000500000000000000" pitchFamily="2" charset="0"/>
            </a:endParaRPr>
          </a:p>
          <a:p>
            <a:r>
              <a:rPr lang="da-DK" sz="800" dirty="0">
                <a:latin typeface="Montserrat" panose="00000500000000000000" pitchFamily="2" charset="0"/>
              </a:rPr>
              <a:t>Yderlige gode råd til hvordan du kan skrive finder du i vejledningen:</a:t>
            </a:r>
          </a:p>
          <a:p>
            <a:r>
              <a:rPr lang="da-DK" sz="800" dirty="0">
                <a:latin typeface="Montserrat" panose="00000500000000000000" pitchFamily="2" charset="0"/>
              </a:rPr>
              <a:t>Tips til min kandidat præsentation</a:t>
            </a:r>
          </a:p>
        </p:txBody>
      </p:sp>
    </p:spTree>
    <p:extLst>
      <p:ext uri="{BB962C8B-B14F-4D97-AF65-F5344CB8AC3E}">
        <p14:creationId xmlns:p14="http://schemas.microsoft.com/office/powerpoint/2010/main" val="414376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DA98BAD-70FE-4F49-A569-08A95D986C0B}"/>
              </a:ext>
            </a:extLst>
          </p:cNvPr>
          <p:cNvSpPr/>
          <p:nvPr/>
        </p:nvSpPr>
        <p:spPr>
          <a:xfrm>
            <a:off x="166743" y="237771"/>
            <a:ext cx="5760721" cy="1423442"/>
          </a:xfrm>
          <a:prstGeom prst="rect">
            <a:avLst/>
          </a:prstGeom>
          <a:solidFill>
            <a:srgbClr val="000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A87CD-3682-164A-BB14-EC95F716A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1" t="26035" r="35147" b="50649"/>
          <a:stretch/>
        </p:blipFill>
        <p:spPr>
          <a:xfrm>
            <a:off x="166743" y="221213"/>
            <a:ext cx="5760721" cy="14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F4A15E-6C16-D34D-98A4-C13E6E7B6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47" r="15147"/>
          <a:stretch/>
        </p:blipFill>
        <p:spPr>
          <a:xfrm>
            <a:off x="372546" y="244058"/>
            <a:ext cx="2255434" cy="1410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AA4103-85A1-1042-8084-FB4C67FE690F}"/>
              </a:ext>
            </a:extLst>
          </p:cNvPr>
          <p:cNvSpPr txBox="1"/>
          <p:nvPr/>
        </p:nvSpPr>
        <p:spPr>
          <a:xfrm>
            <a:off x="3691033" y="1439566"/>
            <a:ext cx="2222350" cy="1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>
                <a:solidFill>
                  <a:srgbClr val="FF7E00"/>
                </a:solidFill>
                <a:latin typeface="Montserrat Medium" pitchFamily="2" charset="77"/>
              </a:rPr>
              <a:t>Bæredygtig</a:t>
            </a:r>
            <a:r>
              <a:rPr lang="en-GB" sz="700" dirty="0">
                <a:solidFill>
                  <a:srgbClr val="FF7E00"/>
                </a:solidFill>
                <a:latin typeface="Montserrat Medium" pitchFamily="2" charset="77"/>
              </a:rPr>
              <a:t> </a:t>
            </a:r>
            <a:r>
              <a:rPr lang="en-GB" sz="700" dirty="0" err="1">
                <a:solidFill>
                  <a:srgbClr val="FF7E00"/>
                </a:solidFill>
                <a:latin typeface="Montserrat Medium" pitchFamily="2" charset="77"/>
              </a:rPr>
              <a:t>Ledelse</a:t>
            </a:r>
            <a:r>
              <a:rPr lang="en-GB" sz="700" dirty="0">
                <a:solidFill>
                  <a:srgbClr val="FF7E00"/>
                </a:solidFill>
                <a:latin typeface="Montserrat Medium" pitchFamily="2" charset="77"/>
              </a:rPr>
              <a:t> </a:t>
            </a:r>
            <a:r>
              <a:rPr lang="en-GB" sz="700" dirty="0" err="1">
                <a:solidFill>
                  <a:srgbClr val="FF7E00"/>
                </a:solidFill>
                <a:latin typeface="Montserrat Medium" pitchFamily="2" charset="77"/>
              </a:rPr>
              <a:t>støtter</a:t>
            </a:r>
            <a:r>
              <a:rPr lang="en-GB" sz="700" dirty="0">
                <a:solidFill>
                  <a:srgbClr val="FF7E00"/>
                </a:solidFill>
                <a:latin typeface="Montserrat Medium" pitchFamily="2" charset="77"/>
              </a:rPr>
              <a:t> IDA </a:t>
            </a:r>
            <a:r>
              <a:rPr lang="en-GB" sz="700" dirty="0" err="1">
                <a:solidFill>
                  <a:srgbClr val="FF7E00"/>
                </a:solidFill>
                <a:latin typeface="Montserrat Medium" pitchFamily="2" charset="77"/>
              </a:rPr>
              <a:t>Lederforum</a:t>
            </a:r>
            <a:endParaRPr lang="en-DK" sz="700" dirty="0">
              <a:solidFill>
                <a:srgbClr val="FF7E00"/>
              </a:solidFill>
              <a:latin typeface="Montserrat Medium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DC277-9AA0-DF4D-907E-500BD1F378EE}"/>
              </a:ext>
            </a:extLst>
          </p:cNvPr>
          <p:cNvSpPr txBox="1"/>
          <p:nvPr/>
        </p:nvSpPr>
        <p:spPr>
          <a:xfrm>
            <a:off x="720013" y="279916"/>
            <a:ext cx="3471607" cy="36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Montserrat" pitchFamily="2" charset="77"/>
              </a:rPr>
              <a:t>Jeg stiller op til </a:t>
            </a:r>
            <a:r>
              <a:rPr lang="en-DK" dirty="0">
                <a:solidFill>
                  <a:schemeClr val="bg1"/>
                </a:solidFill>
                <a:latin typeface="Montserrat" pitchFamily="2" charset="77"/>
              </a:rPr>
              <a:t>IDA</a:t>
            </a:r>
            <a:r>
              <a:rPr lang="da-DK" dirty="0">
                <a:solidFill>
                  <a:schemeClr val="bg1"/>
                </a:solidFill>
                <a:latin typeface="Montserrat" pitchFamily="2" charset="77"/>
              </a:rPr>
              <a:t>valg2022</a:t>
            </a:r>
            <a:endParaRPr lang="en-DK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8B7C3-F914-D546-8E53-33481A6CA8CE}"/>
              </a:ext>
            </a:extLst>
          </p:cNvPr>
          <p:cNvSpPr/>
          <p:nvPr/>
        </p:nvSpPr>
        <p:spPr>
          <a:xfrm>
            <a:off x="4692207" y="403756"/>
            <a:ext cx="1080000" cy="1067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4A4BF34-F385-004F-B984-AA6520DD4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1072" y="815679"/>
            <a:ext cx="842270" cy="28009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9B1D624-0B42-47FF-A597-509461D48569}"/>
              </a:ext>
            </a:extLst>
          </p:cNvPr>
          <p:cNvSpPr txBox="1"/>
          <p:nvPr/>
        </p:nvSpPr>
        <p:spPr>
          <a:xfrm>
            <a:off x="166743" y="2176232"/>
            <a:ext cx="42140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Obs: grupper alle elementer og gem som ”.jpg” billede og reducer derefter størrelsen (i f.eks. Paint) </a:t>
            </a:r>
          </a:p>
          <a:p>
            <a:r>
              <a:rPr lang="da-DK" sz="1100" dirty="0"/>
              <a:t>til 1584 x 396 pixels, der passer til LinkedIn. (Format </a:t>
            </a:r>
            <a:r>
              <a:rPr lang="da-DK" sz="1100"/>
              <a:t>h x b </a:t>
            </a:r>
            <a:r>
              <a:rPr lang="da-DK" sz="1100" dirty="0"/>
              <a:t>1:4)</a:t>
            </a:r>
          </a:p>
        </p:txBody>
      </p:sp>
    </p:spTree>
    <p:extLst>
      <p:ext uri="{BB962C8B-B14F-4D97-AF65-F5344CB8AC3E}">
        <p14:creationId xmlns:p14="http://schemas.microsoft.com/office/powerpoint/2010/main" val="39941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E21622D1-9014-4DA1-A2BF-2A1E1C26995A}"/>
              </a:ext>
            </a:extLst>
          </p:cNvPr>
          <p:cNvGrpSpPr/>
          <p:nvPr/>
        </p:nvGrpSpPr>
        <p:grpSpPr>
          <a:xfrm>
            <a:off x="0" y="-1"/>
            <a:ext cx="6086849" cy="4058267"/>
            <a:chOff x="0" y="-1"/>
            <a:chExt cx="6086849" cy="4058267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F501AF3-20C2-4F9B-A450-E563AD43E6CA}"/>
                </a:ext>
              </a:extLst>
            </p:cNvPr>
            <p:cNvSpPr/>
            <p:nvPr/>
          </p:nvSpPr>
          <p:spPr>
            <a:xfrm>
              <a:off x="0" y="0"/>
              <a:ext cx="6076188" cy="4052888"/>
            </a:xfrm>
            <a:prstGeom prst="rect">
              <a:avLst/>
            </a:prstGeom>
            <a:solidFill>
              <a:srgbClr val="000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FA87CD-3682-164A-BB14-EC95F716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t="41" b="41"/>
            <a:stretch/>
          </p:blipFill>
          <p:spPr>
            <a:xfrm>
              <a:off x="10661" y="0"/>
              <a:ext cx="6076188" cy="4052888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5892865-AE8E-C247-9B35-091EE378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147" r="15147"/>
            <a:stretch/>
          </p:blipFill>
          <p:spPr>
            <a:xfrm>
              <a:off x="1345" y="-1"/>
              <a:ext cx="6080125" cy="4052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755DE1-1372-134E-8572-341B21A6CFB2}"/>
                </a:ext>
              </a:extLst>
            </p:cNvPr>
            <p:cNvSpPr txBox="1"/>
            <p:nvPr/>
          </p:nvSpPr>
          <p:spPr>
            <a:xfrm>
              <a:off x="579710" y="3794355"/>
              <a:ext cx="29947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" pitchFamily="2" charset="77"/>
                </a:rPr>
                <a:t>Find os på www.bœredygtigledelse-liste.dk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89FF60-033D-D245-8A12-E9C1278A1E87}"/>
                </a:ext>
              </a:extLst>
            </p:cNvPr>
            <p:cNvSpPr txBox="1"/>
            <p:nvPr/>
          </p:nvSpPr>
          <p:spPr>
            <a:xfrm>
              <a:off x="577741" y="3578859"/>
              <a:ext cx="32479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 Medium" pitchFamily="2" charset="77"/>
                </a:rPr>
                <a:t>Bæredygtig Ledelse støtter IDA Lederforum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A5B05F-91CF-E843-893D-DD61D90A7CDF}"/>
                </a:ext>
              </a:extLst>
            </p:cNvPr>
            <p:cNvSpPr/>
            <p:nvPr/>
          </p:nvSpPr>
          <p:spPr>
            <a:xfrm>
              <a:off x="4269912" y="2546266"/>
              <a:ext cx="1512000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3A69A3-2EF7-F14B-A0B8-E16BC2707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777" y="3160026"/>
              <a:ext cx="842270" cy="28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30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51C0D060-CA22-4766-92F4-EC104D13F968}"/>
              </a:ext>
            </a:extLst>
          </p:cNvPr>
          <p:cNvGrpSpPr/>
          <p:nvPr/>
        </p:nvGrpSpPr>
        <p:grpSpPr>
          <a:xfrm>
            <a:off x="0" y="-1"/>
            <a:ext cx="6086849" cy="4058267"/>
            <a:chOff x="0" y="-1"/>
            <a:chExt cx="6086849" cy="4058267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F501AF3-20C2-4F9B-A450-E563AD43E6CA}"/>
                </a:ext>
              </a:extLst>
            </p:cNvPr>
            <p:cNvSpPr/>
            <p:nvPr/>
          </p:nvSpPr>
          <p:spPr>
            <a:xfrm>
              <a:off x="0" y="0"/>
              <a:ext cx="6076188" cy="4052888"/>
            </a:xfrm>
            <a:prstGeom prst="rect">
              <a:avLst/>
            </a:prstGeom>
            <a:solidFill>
              <a:srgbClr val="000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FA87CD-3682-164A-BB14-EC95F716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t="41" b="41"/>
            <a:stretch/>
          </p:blipFill>
          <p:spPr>
            <a:xfrm>
              <a:off x="10661" y="0"/>
              <a:ext cx="6076188" cy="4052888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5892865-AE8E-C247-9B35-091EE378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147" r="15147"/>
            <a:stretch/>
          </p:blipFill>
          <p:spPr>
            <a:xfrm>
              <a:off x="1345" y="-1"/>
              <a:ext cx="6080125" cy="4052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755DE1-1372-134E-8572-341B21A6CFB2}"/>
                </a:ext>
              </a:extLst>
            </p:cNvPr>
            <p:cNvSpPr txBox="1"/>
            <p:nvPr/>
          </p:nvSpPr>
          <p:spPr>
            <a:xfrm>
              <a:off x="579710" y="3794355"/>
              <a:ext cx="29947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" pitchFamily="2" charset="77"/>
                </a:rPr>
                <a:t>Find os på www.bœredygtigledelse-liste.dk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381A74-E3FD-DA4E-BE01-8AE35A6D5D6D}"/>
                </a:ext>
              </a:extLst>
            </p:cNvPr>
            <p:cNvSpPr/>
            <p:nvPr/>
          </p:nvSpPr>
          <p:spPr>
            <a:xfrm>
              <a:off x="577741" y="3301704"/>
              <a:ext cx="29966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400" dirty="0">
                  <a:solidFill>
                    <a:srgbClr val="FF7E00"/>
                  </a:solidFill>
                  <a:latin typeface="Montserrat Medium" pitchFamily="2" charset="77"/>
                </a:rPr>
                <a:t>Jeg er kandidat til IDAvalg2022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89FF60-033D-D245-8A12-E9C1278A1E87}"/>
                </a:ext>
              </a:extLst>
            </p:cNvPr>
            <p:cNvSpPr txBox="1"/>
            <p:nvPr/>
          </p:nvSpPr>
          <p:spPr>
            <a:xfrm>
              <a:off x="577741" y="3578859"/>
              <a:ext cx="32479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 Medium" pitchFamily="2" charset="77"/>
                </a:rPr>
                <a:t>Bæredygtig Ledelse støtter IDA Lederforum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A5B05F-91CF-E843-893D-DD61D90A7CDF}"/>
                </a:ext>
              </a:extLst>
            </p:cNvPr>
            <p:cNvSpPr/>
            <p:nvPr/>
          </p:nvSpPr>
          <p:spPr>
            <a:xfrm>
              <a:off x="4269912" y="2546266"/>
              <a:ext cx="1512000" cy="15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3A69A3-2EF7-F14B-A0B8-E16BC2707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777" y="3160026"/>
              <a:ext cx="842270" cy="28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75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CF456E91-D278-4440-8FCA-68853FBA7C95}"/>
              </a:ext>
            </a:extLst>
          </p:cNvPr>
          <p:cNvGrpSpPr/>
          <p:nvPr/>
        </p:nvGrpSpPr>
        <p:grpSpPr>
          <a:xfrm>
            <a:off x="0" y="-1"/>
            <a:ext cx="6086849" cy="4052889"/>
            <a:chOff x="0" y="-1"/>
            <a:chExt cx="6086849" cy="4052889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F501AF3-20C2-4F9B-A450-E563AD43E6CA}"/>
                </a:ext>
              </a:extLst>
            </p:cNvPr>
            <p:cNvSpPr/>
            <p:nvPr/>
          </p:nvSpPr>
          <p:spPr>
            <a:xfrm>
              <a:off x="0" y="0"/>
              <a:ext cx="6076188" cy="4052888"/>
            </a:xfrm>
            <a:prstGeom prst="rect">
              <a:avLst/>
            </a:prstGeom>
            <a:solidFill>
              <a:srgbClr val="000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FA87CD-3682-164A-BB14-EC95F716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t="41" b="41"/>
            <a:stretch/>
          </p:blipFill>
          <p:spPr>
            <a:xfrm>
              <a:off x="10661" y="0"/>
              <a:ext cx="6076188" cy="4052888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5892865-AE8E-C247-9B35-091EE378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147" r="15147"/>
            <a:stretch/>
          </p:blipFill>
          <p:spPr>
            <a:xfrm>
              <a:off x="1345" y="-1"/>
              <a:ext cx="6080125" cy="4052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755DE1-1372-134E-8572-341B21A6CFB2}"/>
                </a:ext>
              </a:extLst>
            </p:cNvPr>
            <p:cNvSpPr txBox="1"/>
            <p:nvPr/>
          </p:nvSpPr>
          <p:spPr>
            <a:xfrm>
              <a:off x="579710" y="3794355"/>
              <a:ext cx="29947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" pitchFamily="2" charset="77"/>
                </a:rPr>
                <a:t>Find os på www.bœredygtigledelse-liste.dk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381A74-E3FD-DA4E-BE01-8AE35A6D5D6D}"/>
                </a:ext>
              </a:extLst>
            </p:cNvPr>
            <p:cNvSpPr/>
            <p:nvPr/>
          </p:nvSpPr>
          <p:spPr>
            <a:xfrm>
              <a:off x="577741" y="3301704"/>
              <a:ext cx="29966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400" dirty="0">
                  <a:solidFill>
                    <a:srgbClr val="FF7E00"/>
                  </a:solidFill>
                  <a:latin typeface="Montserrat Medium" pitchFamily="2" charset="77"/>
                </a:rPr>
                <a:t>Jeg er kandidat til IDAvalg2022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89FF60-033D-D245-8A12-E9C1278A1E87}"/>
                </a:ext>
              </a:extLst>
            </p:cNvPr>
            <p:cNvSpPr txBox="1"/>
            <p:nvPr/>
          </p:nvSpPr>
          <p:spPr>
            <a:xfrm>
              <a:off x="577741" y="3578859"/>
              <a:ext cx="32479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700" dirty="0">
                  <a:solidFill>
                    <a:srgbClr val="FF7E00"/>
                  </a:solidFill>
                  <a:latin typeface="Montserrat Medium" pitchFamily="2" charset="77"/>
                </a:rPr>
                <a:t>Bæredygtig Ledelse støtter IDA Lederforum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A5B05F-91CF-E843-893D-DD61D90A7CDF}"/>
                </a:ext>
              </a:extLst>
            </p:cNvPr>
            <p:cNvSpPr/>
            <p:nvPr/>
          </p:nvSpPr>
          <p:spPr>
            <a:xfrm>
              <a:off x="4269441" y="152782"/>
              <a:ext cx="1516881" cy="3900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3A69A3-2EF7-F14B-A0B8-E16BC2707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777" y="3350217"/>
              <a:ext cx="842270" cy="283356"/>
            </a:xfrm>
            <a:prstGeom prst="rect">
              <a:avLst/>
            </a:prstGeom>
          </p:spPr>
        </p:pic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453364AA-B52E-45C3-BBB6-DDB0682C2A19}"/>
                </a:ext>
              </a:extLst>
            </p:cNvPr>
            <p:cNvSpPr/>
            <p:nvPr/>
          </p:nvSpPr>
          <p:spPr>
            <a:xfrm>
              <a:off x="344390" y="152782"/>
              <a:ext cx="34672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Montserrat" pitchFamily="2" charset="77"/>
                </a:rPr>
                <a:t>Din </a:t>
              </a:r>
              <a:r>
                <a:rPr lang="en-GB" sz="1600" dirty="0" err="1">
                  <a:solidFill>
                    <a:schemeClr val="bg1"/>
                  </a:solidFill>
                  <a:latin typeface="Montserrat" pitchFamily="2" charset="77"/>
                </a:rPr>
                <a:t>fremtid</a:t>
              </a:r>
              <a:r>
                <a:rPr lang="en-GB" sz="1600" dirty="0">
                  <a:solidFill>
                    <a:schemeClr val="bg1"/>
                  </a:solidFill>
                  <a:latin typeface="Montserrat" pitchFamily="2" charset="77"/>
                </a:rPr>
                <a:t>. Vores </a:t>
              </a:r>
              <a:r>
                <a:rPr lang="en-GB" sz="1600" dirty="0" err="1">
                  <a:solidFill>
                    <a:schemeClr val="bg1"/>
                  </a:solidFill>
                  <a:latin typeface="Montserrat" pitchFamily="2" charset="77"/>
                </a:rPr>
                <a:t>samfund</a:t>
              </a:r>
              <a:r>
                <a:rPr lang="en-GB" sz="1600" dirty="0">
                  <a:solidFill>
                    <a:schemeClr val="bg1"/>
                  </a:solidFill>
                  <a:latin typeface="Montserrat" pitchFamily="2" charset="77"/>
                </a:rPr>
                <a:t>.</a:t>
              </a:r>
              <a:r>
                <a:rPr lang="en-GB" sz="1600" dirty="0">
                  <a:solidFill>
                    <a:schemeClr val="bg1"/>
                  </a:solidFill>
                  <a:latin typeface="Montserrat Medium" pitchFamily="2" charset="77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latin typeface="Montserrat Medium" pitchFamily="2" charset="77"/>
                </a:rPr>
                <a:t>Bæredygtig</a:t>
              </a:r>
              <a:r>
                <a:rPr lang="en-GB" sz="1600" dirty="0">
                  <a:solidFill>
                    <a:schemeClr val="bg1"/>
                  </a:solidFill>
                  <a:latin typeface="Montserrat Medium" pitchFamily="2" charset="77"/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  <a:latin typeface="Montserrat Medium" pitchFamily="2" charset="77"/>
                </a:rPr>
                <a:t>Ledelse</a:t>
              </a:r>
              <a:endParaRPr lang="en-GB" sz="16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E02A32A1-204F-4A98-9CE8-017CC6F80002}"/>
                </a:ext>
              </a:extLst>
            </p:cNvPr>
            <p:cNvSpPr txBox="1"/>
            <p:nvPr/>
          </p:nvSpPr>
          <p:spPr>
            <a:xfrm>
              <a:off x="4308438" y="2269267"/>
              <a:ext cx="1459572" cy="4154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Kandidatnavn</a:t>
              </a:r>
              <a:endParaRPr lang="en-GB" sz="700" dirty="0">
                <a:solidFill>
                  <a:srgbClr val="181447"/>
                </a:solidFill>
                <a:latin typeface="Montserrat Medium" pitchFamily="2" charset="77"/>
              </a:endParaRPr>
            </a:p>
            <a:p>
              <a:pPr algn="ctr"/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udfyldes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 </a:t>
              </a:r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til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 </a:t>
              </a:r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kant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, </a:t>
              </a:r>
            </a:p>
            <a:p>
              <a:pPr algn="ctr"/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hvid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 </a:t>
              </a:r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baggrund</a:t>
              </a:r>
              <a:endParaRPr lang="en-DK" sz="700" dirty="0">
                <a:solidFill>
                  <a:srgbClr val="181447"/>
                </a:solidFill>
                <a:latin typeface="Montserrat Medium" pitchFamily="2" charset="77"/>
              </a:endParaRPr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8B045BD-B97F-4C13-A1FE-DB853EACDCBB}"/>
                </a:ext>
              </a:extLst>
            </p:cNvPr>
            <p:cNvSpPr/>
            <p:nvPr/>
          </p:nvSpPr>
          <p:spPr>
            <a:xfrm>
              <a:off x="4301715" y="199017"/>
              <a:ext cx="1466294" cy="20170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A712E8D6-85F3-4DD7-AE6C-9781A7F508F3}"/>
                </a:ext>
              </a:extLst>
            </p:cNvPr>
            <p:cNvSpPr txBox="1"/>
            <p:nvPr/>
          </p:nvSpPr>
          <p:spPr>
            <a:xfrm>
              <a:off x="4405256" y="1098224"/>
              <a:ext cx="116720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Kandidatbillede</a:t>
              </a:r>
              <a:endParaRPr lang="en-GB" sz="700" dirty="0">
                <a:solidFill>
                  <a:srgbClr val="181447"/>
                </a:solidFill>
                <a:latin typeface="Montserrat Medium" pitchFamily="2" charset="77"/>
              </a:endParaRPr>
            </a:p>
            <a:p>
              <a:pPr algn="ctr"/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Udfyldes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 </a:t>
              </a:r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til</a:t>
              </a:r>
              <a:r>
                <a:rPr lang="en-GB" sz="700" dirty="0">
                  <a:solidFill>
                    <a:srgbClr val="181447"/>
                  </a:solidFill>
                  <a:latin typeface="Montserrat Medium" pitchFamily="2" charset="77"/>
                </a:rPr>
                <a:t> </a:t>
              </a:r>
              <a:r>
                <a:rPr lang="en-GB" sz="700" dirty="0" err="1">
                  <a:solidFill>
                    <a:srgbClr val="181447"/>
                  </a:solidFill>
                  <a:latin typeface="Montserrat Medium" pitchFamily="2" charset="77"/>
                </a:rPr>
                <a:t>ramme</a:t>
              </a:r>
              <a:endParaRPr lang="en-DK" sz="700" dirty="0">
                <a:solidFill>
                  <a:srgbClr val="181447"/>
                </a:solidFill>
                <a:latin typeface="Montserrat Medium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57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501AF3-20C2-4F9B-A450-E563AD43E6CA}"/>
              </a:ext>
            </a:extLst>
          </p:cNvPr>
          <p:cNvSpPr/>
          <p:nvPr/>
        </p:nvSpPr>
        <p:spPr>
          <a:xfrm>
            <a:off x="0" y="0"/>
            <a:ext cx="6076188" cy="4052888"/>
          </a:xfrm>
          <a:prstGeom prst="rect">
            <a:avLst/>
          </a:prstGeom>
          <a:solidFill>
            <a:srgbClr val="000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A87CD-3682-164A-BB14-EC95F716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41" b="41"/>
          <a:stretch/>
        </p:blipFill>
        <p:spPr>
          <a:xfrm>
            <a:off x="10661" y="0"/>
            <a:ext cx="6076188" cy="405288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5892865-AE8E-C247-9B35-091EE378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47" r="15147"/>
          <a:stretch/>
        </p:blipFill>
        <p:spPr>
          <a:xfrm>
            <a:off x="1345" y="-1"/>
            <a:ext cx="6080125" cy="4052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BA9F94-6C66-814E-A74B-C3E5EF41A95E}"/>
              </a:ext>
            </a:extLst>
          </p:cNvPr>
          <p:cNvSpPr txBox="1"/>
          <p:nvPr/>
        </p:nvSpPr>
        <p:spPr>
          <a:xfrm>
            <a:off x="218684" y="473843"/>
            <a:ext cx="355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chemeClr val="bg1"/>
                </a:solidFill>
                <a:latin typeface="Montserrat" pitchFamily="2" charset="77"/>
              </a:rPr>
              <a:t>IDAs medlemmer </a:t>
            </a:r>
            <a:r>
              <a:rPr lang="en-DK" dirty="0">
                <a:solidFill>
                  <a:schemeClr val="bg1"/>
                </a:solidFill>
                <a:latin typeface="Montserrat Medium" pitchFamily="2" charset="77"/>
              </a:rPr>
              <a:t>skaber den teknologiske udvikling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D9A6B-42EA-304D-8991-D40237E40F47}"/>
              </a:ext>
            </a:extLst>
          </p:cNvPr>
          <p:cNvSpPr txBox="1"/>
          <p:nvPr/>
        </p:nvSpPr>
        <p:spPr>
          <a:xfrm>
            <a:off x="216714" y="1180473"/>
            <a:ext cx="3717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Den faglighed som IDA organiserer, har altid </a:t>
            </a:r>
            <a:r>
              <a:rPr lang="da-DK" sz="800" dirty="0" err="1">
                <a:solidFill>
                  <a:schemeClr val="bg1"/>
                </a:solidFill>
                <a:latin typeface="Montserrat" pitchFamily="2" charset="77"/>
              </a:rPr>
              <a:t>vœret</a:t>
            </a:r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 en </a:t>
            </a:r>
            <a:r>
              <a:rPr lang="da-DK" sz="800" dirty="0" err="1">
                <a:solidFill>
                  <a:schemeClr val="bg1"/>
                </a:solidFill>
                <a:latin typeface="Montserrat" pitchFamily="2" charset="77"/>
              </a:rPr>
              <a:t>vœsentlig</a:t>
            </a:r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 del af det, der skaber udviklingen i samfundet.</a:t>
            </a:r>
          </a:p>
          <a:p>
            <a:endParaRPr lang="da-DK" sz="8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Derfor er BÆREDYGTIG LEDELSE skabt.</a:t>
            </a:r>
          </a:p>
          <a:p>
            <a:endParaRPr lang="da-DK" sz="8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Skabt for at sætte </a:t>
            </a:r>
            <a:r>
              <a:rPr lang="da-DK" sz="800" dirty="0">
                <a:solidFill>
                  <a:schemeClr val="bg1"/>
                </a:solidFill>
                <a:latin typeface="Montserrat Medium" pitchFamily="2" charset="77"/>
              </a:rPr>
              <a:t>et særligt fokus </a:t>
            </a:r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på, at ledelse er en nødvendig disciplin. I vores uddannelse, vores arbejdsliv, vores organisation og vores samfund.</a:t>
            </a:r>
          </a:p>
          <a:p>
            <a:endParaRPr lang="da-DK" sz="8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da-DK" sz="800" dirty="0">
                <a:solidFill>
                  <a:schemeClr val="bg1"/>
                </a:solidFill>
                <a:latin typeface="Montserrat" pitchFamily="2" charset="77"/>
              </a:rPr>
              <a:t>Ledelse er en naturlig del af vores rolle. At lede den teknologiske udvikling, der skaber fundamentet samfundet skal stå pa nu - og fremover. Derfor er ledelse og lederskabet, en grundsten i vores fælles fundament.</a:t>
            </a:r>
          </a:p>
          <a:p>
            <a:endParaRPr lang="da-DK" sz="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55DE1-1372-134E-8572-341B21A6CFB2}"/>
              </a:ext>
            </a:extLst>
          </p:cNvPr>
          <p:cNvSpPr txBox="1"/>
          <p:nvPr/>
        </p:nvSpPr>
        <p:spPr>
          <a:xfrm>
            <a:off x="216714" y="3306086"/>
            <a:ext cx="2994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>
                <a:solidFill>
                  <a:srgbClr val="FF7E00"/>
                </a:solidFill>
                <a:latin typeface="Montserrat" pitchFamily="2" charset="77"/>
              </a:rPr>
              <a:t>Er du IDA medlem og har lyst til at vore med på Bæredygtig Ledelse listen som kandidat til </a:t>
            </a:r>
            <a:r>
              <a:rPr lang="da-DK" sz="700" dirty="0" err="1">
                <a:solidFill>
                  <a:srgbClr val="FF7E00"/>
                </a:solidFill>
                <a:latin typeface="Montserrat" pitchFamily="2" charset="77"/>
              </a:rPr>
              <a:t>IDAvalget</a:t>
            </a:r>
            <a:r>
              <a:rPr lang="da-DK" sz="700" dirty="0">
                <a:solidFill>
                  <a:srgbClr val="FF7E00"/>
                </a:solidFill>
                <a:latin typeface="Montserrat" pitchFamily="2" charset="77"/>
              </a:rPr>
              <a:t> 2022, så kontakt mig. </a:t>
            </a:r>
          </a:p>
          <a:p>
            <a:endParaRPr lang="da-DK" sz="700" dirty="0">
              <a:solidFill>
                <a:srgbClr val="FF7E00"/>
              </a:solidFill>
              <a:latin typeface="Montserrat" pitchFamily="2" charset="77"/>
            </a:endParaRPr>
          </a:p>
          <a:p>
            <a:r>
              <a:rPr lang="da-DK" sz="700" dirty="0">
                <a:solidFill>
                  <a:srgbClr val="FF7E00"/>
                </a:solidFill>
                <a:latin typeface="Montserrat" pitchFamily="2" charset="77"/>
              </a:rPr>
              <a:t>Find mig på www.bœredygtigledelse-liste.dk</a:t>
            </a:r>
          </a:p>
          <a:p>
            <a:endParaRPr lang="da-DK" sz="700" dirty="0">
              <a:solidFill>
                <a:srgbClr val="FF7E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81A74-E3FD-DA4E-BE01-8AE35A6D5D6D}"/>
              </a:ext>
            </a:extLst>
          </p:cNvPr>
          <p:cNvSpPr/>
          <p:nvPr/>
        </p:nvSpPr>
        <p:spPr>
          <a:xfrm>
            <a:off x="214744" y="3005874"/>
            <a:ext cx="2996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rgbClr val="FF7E00"/>
                </a:solidFill>
                <a:latin typeface="Montserrat Medium" pitchFamily="2" charset="77"/>
              </a:rPr>
              <a:t>Bliv kandidat IDAvalg2022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9FF60-033D-D245-8A12-E9C1278A1E87}"/>
              </a:ext>
            </a:extLst>
          </p:cNvPr>
          <p:cNvSpPr txBox="1"/>
          <p:nvPr/>
        </p:nvSpPr>
        <p:spPr>
          <a:xfrm>
            <a:off x="219423" y="213490"/>
            <a:ext cx="3247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>
                <a:solidFill>
                  <a:srgbClr val="FF7E00"/>
                </a:solidFill>
                <a:latin typeface="Montserrat Medium" pitchFamily="2" charset="77"/>
              </a:rPr>
              <a:t>Bæredygtig Ledelse støtter IDA Lederforum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A5B05F-91CF-E843-893D-DD61D90A7CDF}"/>
              </a:ext>
            </a:extLst>
          </p:cNvPr>
          <p:cNvSpPr/>
          <p:nvPr/>
        </p:nvSpPr>
        <p:spPr>
          <a:xfrm>
            <a:off x="4269441" y="152782"/>
            <a:ext cx="1516881" cy="3900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0183C-82A2-434C-90DC-119E392626B9}"/>
              </a:ext>
            </a:extLst>
          </p:cNvPr>
          <p:cNvSpPr txBox="1"/>
          <p:nvPr/>
        </p:nvSpPr>
        <p:spPr>
          <a:xfrm>
            <a:off x="4267472" y="2269267"/>
            <a:ext cx="151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181447"/>
                </a:solidFill>
                <a:latin typeface="Montserrat Medium" pitchFamily="2" charset="77"/>
              </a:rPr>
              <a:t>Caroline </a:t>
            </a:r>
            <a:r>
              <a:rPr lang="en-GB" sz="700" dirty="0" err="1">
                <a:solidFill>
                  <a:srgbClr val="181447"/>
                </a:solidFill>
                <a:latin typeface="Montserrat Medium" pitchFamily="2" charset="77"/>
              </a:rPr>
              <a:t>Dragsdahl</a:t>
            </a:r>
            <a:endParaRPr lang="en-GB" sz="700" dirty="0">
              <a:solidFill>
                <a:srgbClr val="181447"/>
              </a:solidFill>
              <a:latin typeface="Montserrat Medium" pitchFamily="2" charset="77"/>
            </a:endParaRPr>
          </a:p>
          <a:p>
            <a:pPr algn="ctr"/>
            <a:r>
              <a:rPr lang="en-GB" sz="700" dirty="0" err="1">
                <a:solidFill>
                  <a:srgbClr val="181447"/>
                </a:solidFill>
                <a:latin typeface="Montserrat Medium" pitchFamily="2" charset="77"/>
              </a:rPr>
              <a:t>Formand</a:t>
            </a:r>
            <a:r>
              <a:rPr lang="en-GB" sz="700" dirty="0">
                <a:solidFill>
                  <a:srgbClr val="181447"/>
                </a:solidFill>
                <a:latin typeface="Montserrat Medium" pitchFamily="2" charset="77"/>
              </a:rPr>
              <a:t> &amp; </a:t>
            </a:r>
            <a:r>
              <a:rPr lang="en-GB" sz="700" dirty="0" err="1">
                <a:solidFill>
                  <a:srgbClr val="181447"/>
                </a:solidFill>
                <a:latin typeface="Montserrat Medium" pitchFamily="2" charset="77"/>
              </a:rPr>
              <a:t>Listefører</a:t>
            </a:r>
            <a:endParaRPr lang="en-DK" sz="700" dirty="0">
              <a:solidFill>
                <a:srgbClr val="181447"/>
              </a:solidFill>
              <a:latin typeface="Montserrat Medium" pitchFamily="2" charset="77"/>
            </a:endParaRP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B2C3D824-8768-D44B-9040-8652E3CE7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7001" t="-389" r="195" b="389"/>
          <a:stretch/>
        </p:blipFill>
        <p:spPr bwMode="auto">
          <a:xfrm>
            <a:off x="4272852" y="147402"/>
            <a:ext cx="1516880" cy="208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B3A69A3-2EF7-F14B-A0B8-E16BC2707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4777" y="3350217"/>
            <a:ext cx="842270" cy="2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13FFE0A-AB2F-45F1-8500-14816776470B}"/>
              </a:ext>
            </a:extLst>
          </p:cNvPr>
          <p:cNvGrpSpPr/>
          <p:nvPr/>
        </p:nvGrpSpPr>
        <p:grpSpPr>
          <a:xfrm>
            <a:off x="0" y="0"/>
            <a:ext cx="6080125" cy="4052889"/>
            <a:chOff x="0" y="0"/>
            <a:chExt cx="6080125" cy="405288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DA98BAD-70FE-4F49-A569-08A95D986C0B}"/>
                </a:ext>
              </a:extLst>
            </p:cNvPr>
            <p:cNvSpPr/>
            <p:nvPr/>
          </p:nvSpPr>
          <p:spPr>
            <a:xfrm>
              <a:off x="0" y="0"/>
              <a:ext cx="6076188" cy="4052888"/>
            </a:xfrm>
            <a:prstGeom prst="rect">
              <a:avLst/>
            </a:prstGeom>
            <a:solidFill>
              <a:srgbClr val="000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4F6DFC5F-C11A-4DBA-B42D-F09AA206F36A}"/>
                </a:ext>
              </a:extLst>
            </p:cNvPr>
            <p:cNvGrpSpPr/>
            <p:nvPr/>
          </p:nvGrpSpPr>
          <p:grpSpPr>
            <a:xfrm>
              <a:off x="0" y="0"/>
              <a:ext cx="6080125" cy="4052889"/>
              <a:chOff x="3937" y="-1"/>
              <a:chExt cx="6080125" cy="405288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FA87CD-3682-164A-BB14-EC95F716A3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40000"/>
              </a:blip>
              <a:srcRect l="21" t="10053" r="35147" b="25081"/>
              <a:stretch/>
            </p:blipFill>
            <p:spPr>
              <a:xfrm>
                <a:off x="3937" y="0"/>
                <a:ext cx="6076188" cy="4052888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5F4A15E-6C16-D34D-98A4-C13E6E7B6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15147" r="15147"/>
              <a:stretch/>
            </p:blipFill>
            <p:spPr>
              <a:xfrm>
                <a:off x="3937" y="-1"/>
                <a:ext cx="6080125" cy="4052888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2F70C84-DA54-654D-87A6-8D77B3CE8D45}"/>
                  </a:ext>
                </a:extLst>
              </p:cNvPr>
              <p:cNvSpPr txBox="1"/>
              <p:nvPr/>
            </p:nvSpPr>
            <p:spPr>
              <a:xfrm>
                <a:off x="601390" y="1131697"/>
                <a:ext cx="3020665" cy="2296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Den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faglighed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som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IDA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organiserer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har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altid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vœret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vœsentlig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del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af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det, der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skaber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udviklingen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i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samfundet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GB" sz="80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Derfor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Bæredygtig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Ledelse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skabt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GB" sz="80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Skabt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for at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sætte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et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særligt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fokus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på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at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ledelse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nødvendig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disciplin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 I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uddannelse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arbejdsliv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organisation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og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samfund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GB" sz="80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Ledelse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naturlig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del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af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rolle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 At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den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teknologiske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udvikling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der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skaber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fundamentet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samfundet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skal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stå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pa nu -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og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fremover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.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Derfor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er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ledelse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og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lederskabet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,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grundsten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i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vores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</a:t>
                </a:r>
                <a:r>
                  <a:rPr lang="en-GB" sz="800" dirty="0" err="1">
                    <a:solidFill>
                      <a:schemeClr val="bg1"/>
                    </a:solidFill>
                    <a:latin typeface="Montserrat" pitchFamily="2" charset="77"/>
                  </a:rPr>
                  <a:t>fœlles</a:t>
                </a:r>
                <a:r>
                  <a:rPr lang="en-GB" sz="800" dirty="0">
                    <a:solidFill>
                      <a:schemeClr val="bg1"/>
                    </a:solidFill>
                    <a:latin typeface="Montserrat" pitchFamily="2" charset="77"/>
                  </a:rPr>
                  <a:t> fundament.</a:t>
                </a:r>
              </a:p>
              <a:p>
                <a:pPr>
                  <a:lnSpc>
                    <a:spcPct val="120000"/>
                  </a:lnSpc>
                </a:pPr>
                <a:endParaRPr lang="en-GB" sz="8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AA4103-85A1-1042-8084-FB4C67FE690F}"/>
                  </a:ext>
                </a:extLst>
              </p:cNvPr>
              <p:cNvSpPr txBox="1"/>
              <p:nvPr/>
            </p:nvSpPr>
            <p:spPr>
              <a:xfrm>
                <a:off x="604099" y="3484606"/>
                <a:ext cx="324796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err="1">
                    <a:solidFill>
                      <a:srgbClr val="FF7E00"/>
                    </a:solidFill>
                    <a:latin typeface="Montserrat Medium" pitchFamily="2" charset="77"/>
                  </a:rPr>
                  <a:t>Bæredygtig</a:t>
                </a:r>
                <a:r>
                  <a:rPr lang="en-GB" sz="700" dirty="0">
                    <a:solidFill>
                      <a:srgbClr val="FF7E00"/>
                    </a:solidFill>
                    <a:latin typeface="Montserrat Medium" pitchFamily="2" charset="77"/>
                  </a:rPr>
                  <a:t> </a:t>
                </a:r>
                <a:r>
                  <a:rPr lang="en-GB" sz="700" dirty="0" err="1">
                    <a:solidFill>
                      <a:srgbClr val="FF7E00"/>
                    </a:solidFill>
                    <a:latin typeface="Montserrat Medium" pitchFamily="2" charset="77"/>
                  </a:rPr>
                  <a:t>Ledelse</a:t>
                </a:r>
                <a:r>
                  <a:rPr lang="en-GB" sz="700" dirty="0">
                    <a:solidFill>
                      <a:srgbClr val="FF7E00"/>
                    </a:solidFill>
                    <a:latin typeface="Montserrat Medium" pitchFamily="2" charset="77"/>
                  </a:rPr>
                  <a:t> </a:t>
                </a:r>
                <a:r>
                  <a:rPr lang="en-GB" sz="700" dirty="0" err="1">
                    <a:solidFill>
                      <a:srgbClr val="FF7E00"/>
                    </a:solidFill>
                    <a:latin typeface="Montserrat Medium" pitchFamily="2" charset="77"/>
                  </a:rPr>
                  <a:t>støtter</a:t>
                </a:r>
                <a:r>
                  <a:rPr lang="en-GB" sz="700" dirty="0">
                    <a:solidFill>
                      <a:srgbClr val="FF7E00"/>
                    </a:solidFill>
                    <a:latin typeface="Montserrat Medium" pitchFamily="2" charset="77"/>
                  </a:rPr>
                  <a:t> IDA </a:t>
                </a:r>
                <a:r>
                  <a:rPr lang="en-GB" sz="700" dirty="0" err="1">
                    <a:solidFill>
                      <a:srgbClr val="FF7E00"/>
                    </a:solidFill>
                    <a:latin typeface="Montserrat Medium" pitchFamily="2" charset="77"/>
                  </a:rPr>
                  <a:t>Lederforum</a:t>
                </a:r>
                <a:endParaRPr lang="en-DK" sz="700" dirty="0">
                  <a:solidFill>
                    <a:srgbClr val="FF7E00"/>
                  </a:solidFill>
                  <a:latin typeface="Montserrat Medium" pitchFamily="2" charset="77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9DC277-9AA0-DF4D-907E-500BD1F378EE}"/>
                  </a:ext>
                </a:extLst>
              </p:cNvPr>
              <p:cNvSpPr txBox="1"/>
              <p:nvPr/>
            </p:nvSpPr>
            <p:spPr>
              <a:xfrm>
                <a:off x="604099" y="184123"/>
                <a:ext cx="32775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dirty="0">
                    <a:solidFill>
                      <a:schemeClr val="bg1"/>
                    </a:solidFill>
                    <a:latin typeface="Montserrat" pitchFamily="2" charset="77"/>
                  </a:rPr>
                  <a:t>IDAs medlemmer </a:t>
                </a:r>
                <a:r>
                  <a:rPr lang="en-DK" dirty="0">
                    <a:solidFill>
                      <a:schemeClr val="bg1"/>
                    </a:solidFill>
                    <a:latin typeface="Montserrat Medium" pitchFamily="2" charset="77"/>
                  </a:rPr>
                  <a:t>skaber den teknologiske udvikling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B8A05D5-598D-7F4E-9637-56D8602286EA}"/>
                  </a:ext>
                </a:extLst>
              </p:cNvPr>
              <p:cNvGrpSpPr/>
              <p:nvPr/>
            </p:nvGrpSpPr>
            <p:grpSpPr>
              <a:xfrm>
                <a:off x="4267472" y="152782"/>
                <a:ext cx="1518850" cy="3900105"/>
                <a:chOff x="4267472" y="152782"/>
                <a:chExt cx="1518850" cy="390010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78B7C3-F914-D546-8E53-33481A6CA8CE}"/>
                    </a:ext>
                  </a:extLst>
                </p:cNvPr>
                <p:cNvSpPr/>
                <p:nvPr/>
              </p:nvSpPr>
              <p:spPr>
                <a:xfrm>
                  <a:off x="4269441" y="152782"/>
                  <a:ext cx="1516881" cy="39001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71BB58-56FA-0D44-9158-75BFE4388206}"/>
                    </a:ext>
                  </a:extLst>
                </p:cNvPr>
                <p:cNvSpPr txBox="1"/>
                <p:nvPr/>
              </p:nvSpPr>
              <p:spPr>
                <a:xfrm>
                  <a:off x="4267472" y="2269267"/>
                  <a:ext cx="151688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700" dirty="0">
                      <a:solidFill>
                        <a:srgbClr val="181447"/>
                      </a:solidFill>
                      <a:latin typeface="Montserrat Medium" pitchFamily="2" charset="77"/>
                    </a:rPr>
                    <a:t>Caroline </a:t>
                  </a:r>
                  <a:r>
                    <a:rPr lang="en-GB" sz="700" dirty="0" err="1">
                      <a:solidFill>
                        <a:srgbClr val="181447"/>
                      </a:solidFill>
                      <a:latin typeface="Montserrat Medium" pitchFamily="2" charset="77"/>
                    </a:rPr>
                    <a:t>Dragsdahl</a:t>
                  </a:r>
                  <a:endParaRPr lang="en-GB" sz="700" dirty="0">
                    <a:solidFill>
                      <a:srgbClr val="181447"/>
                    </a:solidFill>
                    <a:latin typeface="Montserrat Medium" pitchFamily="2" charset="77"/>
                  </a:endParaRPr>
                </a:p>
                <a:p>
                  <a:pPr algn="ctr"/>
                  <a:r>
                    <a:rPr lang="en-GB" sz="700" dirty="0" err="1">
                      <a:solidFill>
                        <a:srgbClr val="181447"/>
                      </a:solidFill>
                      <a:latin typeface="Montserrat Medium" pitchFamily="2" charset="77"/>
                    </a:rPr>
                    <a:t>Formand</a:t>
                  </a:r>
                  <a:r>
                    <a:rPr lang="en-GB" sz="700" dirty="0">
                      <a:solidFill>
                        <a:srgbClr val="181447"/>
                      </a:solidFill>
                      <a:latin typeface="Montserrat Medium" pitchFamily="2" charset="77"/>
                    </a:rPr>
                    <a:t> &amp; </a:t>
                  </a:r>
                  <a:r>
                    <a:rPr lang="en-GB" sz="700" dirty="0" err="1">
                      <a:solidFill>
                        <a:srgbClr val="181447"/>
                      </a:solidFill>
                      <a:latin typeface="Montserrat Medium" pitchFamily="2" charset="77"/>
                    </a:rPr>
                    <a:t>Listefører</a:t>
                  </a:r>
                  <a:endParaRPr lang="en-DK" sz="700" dirty="0">
                    <a:solidFill>
                      <a:srgbClr val="181447"/>
                    </a:solidFill>
                    <a:latin typeface="Montserrat Medium" pitchFamily="2" charset="77"/>
                  </a:endParaRPr>
                </a:p>
              </p:txBody>
            </p:sp>
          </p:grp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54A4BF34-F385-004F-B984-AA6520DD4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04777" y="3350217"/>
                <a:ext cx="842270" cy="283356"/>
              </a:xfrm>
              <a:prstGeom prst="rect">
                <a:avLst/>
              </a:prstGeom>
            </p:spPr>
          </p:pic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EFE01AAC-85F5-48C2-90AA-232340BBC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27001" t="-389" r="195" b="389"/>
              <a:stretch/>
            </p:blipFill>
            <p:spPr bwMode="auto">
              <a:xfrm>
                <a:off x="4267627" y="142177"/>
                <a:ext cx="1516880" cy="2085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013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0935587F-85E3-4C64-800E-283147A606B0}"/>
              </a:ext>
            </a:extLst>
          </p:cNvPr>
          <p:cNvGrpSpPr/>
          <p:nvPr/>
        </p:nvGrpSpPr>
        <p:grpSpPr>
          <a:xfrm>
            <a:off x="-1969" y="0"/>
            <a:ext cx="6084063" cy="4058266"/>
            <a:chOff x="-1969" y="0"/>
            <a:chExt cx="6084063" cy="4058266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F674136-A950-4585-95ED-5327D0BA0426}"/>
                </a:ext>
              </a:extLst>
            </p:cNvPr>
            <p:cNvSpPr/>
            <p:nvPr/>
          </p:nvSpPr>
          <p:spPr>
            <a:xfrm>
              <a:off x="0" y="0"/>
              <a:ext cx="6080125" cy="4052887"/>
            </a:xfrm>
            <a:prstGeom prst="rect">
              <a:avLst/>
            </a:prstGeom>
            <a:solidFill>
              <a:srgbClr val="0000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FA87CD-3682-164A-BB14-EC95F716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 t="24" b="24"/>
            <a:stretch/>
          </p:blipFill>
          <p:spPr>
            <a:xfrm>
              <a:off x="-1969" y="0"/>
              <a:ext cx="6076188" cy="405288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3BDFE6-3D2E-BD48-AFB2-44D26FDC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147" r="15147"/>
            <a:stretch/>
          </p:blipFill>
          <p:spPr>
            <a:xfrm>
              <a:off x="1969" y="0"/>
              <a:ext cx="6080125" cy="4052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755DE1-1372-134E-8572-341B21A6CFB2}"/>
                </a:ext>
              </a:extLst>
            </p:cNvPr>
            <p:cNvSpPr txBox="1"/>
            <p:nvPr/>
          </p:nvSpPr>
          <p:spPr>
            <a:xfrm>
              <a:off x="639414" y="1734056"/>
              <a:ext cx="3334354" cy="185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Er du IDA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medlem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og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har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lyst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til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at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være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med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på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Bæredygtig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Ledelse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listen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som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kandidat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til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IDAvalget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2022,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så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kontakt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mig</a:t>
              </a: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. </a:t>
              </a:r>
            </a:p>
            <a:p>
              <a:pPr>
                <a:lnSpc>
                  <a:spcPct val="120000"/>
                </a:lnSpc>
              </a:pPr>
              <a:endParaRPr lang="en-GB" sz="1200" dirty="0">
                <a:solidFill>
                  <a:schemeClr val="bg1"/>
                </a:solidFill>
                <a:latin typeface="Montserrat" pitchFamily="2" charset="77"/>
              </a:endParaRPr>
            </a:p>
            <a:p>
              <a:pPr>
                <a:lnSpc>
                  <a:spcPct val="1200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Find mere info </a:t>
              </a:r>
              <a:r>
                <a:rPr lang="en-GB" sz="1200" dirty="0" err="1">
                  <a:solidFill>
                    <a:schemeClr val="bg1"/>
                  </a:solidFill>
                  <a:latin typeface="Montserrat" pitchFamily="2" charset="77"/>
                </a:rPr>
                <a:t>på</a:t>
              </a:r>
              <a:endParaRPr lang="en-GB" sz="1200" dirty="0">
                <a:solidFill>
                  <a:schemeClr val="bg1"/>
                </a:solidFill>
                <a:latin typeface="Montserrat" pitchFamily="2" charset="77"/>
              </a:endParaRPr>
            </a:p>
            <a:p>
              <a:pPr>
                <a:lnSpc>
                  <a:spcPct val="120000"/>
                </a:lnSpc>
              </a:pPr>
              <a:r>
                <a:rPr lang="en-GB" sz="1200" dirty="0" err="1">
                  <a:solidFill>
                    <a:srgbClr val="FF7E00"/>
                  </a:solidFill>
                  <a:latin typeface="Montserrat" pitchFamily="2" charset="77"/>
                </a:rPr>
                <a:t>www.bœredygtigledelse-liste.dk</a:t>
              </a:r>
              <a:endParaRPr lang="en-DK" sz="1200" dirty="0">
                <a:solidFill>
                  <a:srgbClr val="FF7E00"/>
                </a:solidFill>
                <a:latin typeface="Montserrat" pitchFamily="2" charset="77"/>
              </a:endParaRPr>
            </a:p>
            <a:p>
              <a:pPr>
                <a:lnSpc>
                  <a:spcPct val="120000"/>
                </a:lnSpc>
              </a:pPr>
              <a:endParaRPr lang="en-DK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381A74-E3FD-DA4E-BE01-8AE35A6D5D6D}"/>
                </a:ext>
              </a:extLst>
            </p:cNvPr>
            <p:cNvSpPr/>
            <p:nvPr/>
          </p:nvSpPr>
          <p:spPr>
            <a:xfrm>
              <a:off x="639413" y="646438"/>
              <a:ext cx="3250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000" dirty="0" err="1">
                  <a:solidFill>
                    <a:schemeClr val="bg1"/>
                  </a:solidFill>
                  <a:latin typeface="Montserrat Medium" pitchFamily="2" charset="77"/>
                </a:rPr>
                <a:t>Bliv</a:t>
              </a:r>
              <a:r>
                <a:rPr lang="en-GB" sz="3000" dirty="0">
                  <a:solidFill>
                    <a:schemeClr val="bg1"/>
                  </a:solidFill>
                  <a:latin typeface="Montserrat Medium" pitchFamily="2" charset="77"/>
                </a:rPr>
                <a:t> </a:t>
              </a:r>
              <a:r>
                <a:rPr lang="en-GB" sz="3000" dirty="0" err="1">
                  <a:solidFill>
                    <a:schemeClr val="bg1"/>
                  </a:solidFill>
                  <a:latin typeface="Montserrat Medium" pitchFamily="2" charset="77"/>
                </a:rPr>
                <a:t>kandidat</a:t>
              </a:r>
              <a:r>
                <a:rPr lang="en-GB" sz="3000" dirty="0">
                  <a:solidFill>
                    <a:schemeClr val="bg1"/>
                  </a:solidFill>
                  <a:latin typeface="Montserrat Medium" pitchFamily="2" charset="77"/>
                </a:rPr>
                <a:t> </a:t>
              </a:r>
              <a:r>
                <a:rPr lang="en-GB" sz="3000" dirty="0">
                  <a:solidFill>
                    <a:schemeClr val="bg1"/>
                  </a:solidFill>
                  <a:latin typeface="Montserrat" pitchFamily="2" charset="77"/>
                </a:rPr>
                <a:t>IDAvalg2022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818460-41D2-7D4C-9F51-9C3972EEFD20}"/>
                </a:ext>
              </a:extLst>
            </p:cNvPr>
            <p:cNvGrpSpPr/>
            <p:nvPr/>
          </p:nvGrpSpPr>
          <p:grpSpPr>
            <a:xfrm>
              <a:off x="4267472" y="158161"/>
              <a:ext cx="1518850" cy="3900105"/>
              <a:chOff x="4267472" y="158161"/>
              <a:chExt cx="1518850" cy="390010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2F8E451-B774-1946-8C49-BE369BCC698F}"/>
                  </a:ext>
                </a:extLst>
              </p:cNvPr>
              <p:cNvSpPr/>
              <p:nvPr/>
            </p:nvSpPr>
            <p:spPr>
              <a:xfrm>
                <a:off x="4269441" y="158161"/>
                <a:ext cx="1516881" cy="3900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0210EA-DFE2-B944-B834-61F2BD9A3C4A}"/>
                  </a:ext>
                </a:extLst>
              </p:cNvPr>
              <p:cNvSpPr txBox="1"/>
              <p:nvPr/>
            </p:nvSpPr>
            <p:spPr>
              <a:xfrm>
                <a:off x="4267472" y="2269267"/>
                <a:ext cx="15168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181447"/>
                    </a:solidFill>
                    <a:latin typeface="Montserrat Medium" pitchFamily="2" charset="77"/>
                  </a:rPr>
                  <a:t>Caroline </a:t>
                </a:r>
                <a:r>
                  <a:rPr lang="en-GB" sz="700" dirty="0" err="1">
                    <a:solidFill>
                      <a:srgbClr val="181447"/>
                    </a:solidFill>
                    <a:latin typeface="Montserrat Medium" pitchFamily="2" charset="77"/>
                  </a:rPr>
                  <a:t>Dragsdahl</a:t>
                </a:r>
                <a:endParaRPr lang="en-GB" sz="700" dirty="0">
                  <a:solidFill>
                    <a:srgbClr val="181447"/>
                  </a:solidFill>
                  <a:latin typeface="Montserrat Medium" pitchFamily="2" charset="77"/>
                </a:endParaRPr>
              </a:p>
              <a:p>
                <a:pPr algn="ctr"/>
                <a:r>
                  <a:rPr lang="en-GB" sz="700" dirty="0" err="1">
                    <a:solidFill>
                      <a:srgbClr val="181447"/>
                    </a:solidFill>
                    <a:latin typeface="Montserrat Medium" pitchFamily="2" charset="77"/>
                  </a:rPr>
                  <a:t>Formand</a:t>
                </a:r>
                <a:r>
                  <a:rPr lang="en-GB" sz="700" dirty="0">
                    <a:solidFill>
                      <a:srgbClr val="181447"/>
                    </a:solidFill>
                    <a:latin typeface="Montserrat Medium" pitchFamily="2" charset="77"/>
                  </a:rPr>
                  <a:t> &amp; </a:t>
                </a:r>
                <a:r>
                  <a:rPr lang="en-GB" sz="700" dirty="0" err="1">
                    <a:solidFill>
                      <a:srgbClr val="181447"/>
                    </a:solidFill>
                    <a:latin typeface="Montserrat Medium" pitchFamily="2" charset="77"/>
                  </a:rPr>
                  <a:t>Listefører</a:t>
                </a:r>
                <a:endParaRPr lang="en-DK" sz="700" dirty="0">
                  <a:solidFill>
                    <a:srgbClr val="181447"/>
                  </a:solidFill>
                  <a:latin typeface="Montserrat Medium" pitchFamily="2" charset="77"/>
                </a:endParaRPr>
              </a:p>
            </p:txBody>
          </p:sp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8EAF045-1B96-624E-8339-C33061D06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4777" y="3350217"/>
              <a:ext cx="842270" cy="283356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FA875098-F07F-4EDF-B2F6-30788227FC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27001" t="-389" r="195" b="389"/>
            <a:stretch/>
          </p:blipFill>
          <p:spPr bwMode="auto">
            <a:xfrm>
              <a:off x="4272852" y="147402"/>
              <a:ext cx="1516880" cy="208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9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621</Words>
  <Application>Microsoft Office PowerPoint</Application>
  <PresentationFormat>Brugerdefineret</PresentationFormat>
  <Paragraphs>69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Teglbjerg</dc:creator>
  <cp:lastModifiedBy>Cornelius Olesen</cp:lastModifiedBy>
  <cp:revision>28</cp:revision>
  <dcterms:created xsi:type="dcterms:W3CDTF">2022-01-04T12:51:29Z</dcterms:created>
  <dcterms:modified xsi:type="dcterms:W3CDTF">2022-02-07T16:37:46Z</dcterms:modified>
</cp:coreProperties>
</file>